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5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37" r:id="rId19"/>
    <p:sldId id="346" r:id="rId20"/>
    <p:sldId id="338" r:id="rId21"/>
    <p:sldId id="340" r:id="rId22"/>
    <p:sldId id="341" r:id="rId23"/>
    <p:sldId id="342" r:id="rId24"/>
    <p:sldId id="343" r:id="rId25"/>
    <p:sldId id="344" r:id="rId26"/>
    <p:sldId id="325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45" r:id="rId38"/>
    <p:sldId id="304" r:id="rId39"/>
    <p:sldId id="305" r:id="rId40"/>
    <p:sldId id="296" r:id="rId41"/>
    <p:sldId id="307" r:id="rId42"/>
    <p:sldId id="306" r:id="rId43"/>
    <p:sldId id="290" r:id="rId4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66264-4C58-4E71-8A41-18BB538B188F}">
  <a:tblStyle styleId="{37266264-4C58-4E71-8A41-18BB538B188F}" styleName="Table_0"/>
  <a:tblStyle styleId="{6433B366-FEBD-4A4D-937A-9B2C61F8E9E1}" styleName="Table_1"/>
  <a:tblStyle styleId="{8EE45107-3E3F-44EC-B08D-37EE938120CC}" styleName="Table_2"/>
  <a:tblStyle styleId="{A9B72D9D-CC51-4F6E-A408-FE58AD06DD4B}" styleName="Table_3"/>
  <a:tblStyle styleId="{E638F28D-3F30-497E-BCAD-5F2261DCD6B9}" styleName="Table_4"/>
  <a:tblStyle styleId="{0E87FA53-10E8-4BB5-9421-C28B8C17FB5C}" styleName="Table_5"/>
  <a:tblStyle styleId="{0A92A12F-C6D3-4AAF-B0BF-9C7F5ED713C1}" styleName="Table_6"/>
  <a:tblStyle styleId="{8B562BE5-B6DA-4B46-B983-9B669AB6E2DB}" styleName="Table_7"/>
  <a:tblStyle styleId="{39BAD567-F3E4-4FCD-B77C-984E95830E46}" styleName="Table_8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8579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a.com/statistics/264810/number-of-monthly-active-facebook-users-worldwide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Lama</a:t>
            </a:r>
          </a:p>
        </p:txBody>
      </p:sp>
    </p:spTree>
    <p:extLst>
      <p:ext uri="{BB962C8B-B14F-4D97-AF65-F5344CB8AC3E}">
        <p14:creationId xmlns:p14="http://schemas.microsoft.com/office/powerpoint/2010/main" val="3204748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32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13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23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43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Enterprise User</a:t>
            </a:r>
          </a:p>
        </p:txBody>
      </p:sp>
    </p:spTree>
    <p:extLst>
      <p:ext uri="{BB962C8B-B14F-4D97-AF65-F5344CB8AC3E}">
        <p14:creationId xmlns:p14="http://schemas.microsoft.com/office/powerpoint/2010/main" val="2605930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724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13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2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Liheng</a:t>
            </a:r>
          </a:p>
        </p:txBody>
      </p:sp>
    </p:spTree>
    <p:extLst>
      <p:ext uri="{BB962C8B-B14F-4D97-AF65-F5344CB8AC3E}">
        <p14:creationId xmlns:p14="http://schemas.microsoft.com/office/powerpoint/2010/main" val="282040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5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692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65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49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6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 u="sng">
                <a:solidFill>
                  <a:schemeClr val="hlink"/>
                </a:solidFill>
                <a:hlinkClick r:id="rId3"/>
              </a:rPr>
              <a:t>http://www.statista.com/statistics/264810/number-of-monthly-active-facebook-users-worldwide/</a:t>
            </a:r>
          </a:p>
          <a:p>
            <a:pPr>
              <a:spcBef>
                <a:spcPts val="0"/>
              </a:spcBef>
              <a:buNone/>
            </a:pPr>
            <a:r>
              <a:rPr lang="ar"/>
              <a:t>1.44 billion monthly active users of facebook.</a:t>
            </a:r>
          </a:p>
        </p:txBody>
      </p:sp>
    </p:spTree>
    <p:extLst>
      <p:ext uri="{BB962C8B-B14F-4D97-AF65-F5344CB8AC3E}">
        <p14:creationId xmlns:p14="http://schemas.microsoft.com/office/powerpoint/2010/main" val="1319437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4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/>
              <a:t>Based on location</a:t>
            </a:r>
          </a:p>
        </p:txBody>
      </p:sp>
    </p:spTree>
    <p:extLst>
      <p:ext uri="{BB962C8B-B14F-4D97-AF65-F5344CB8AC3E}">
        <p14:creationId xmlns:p14="http://schemas.microsoft.com/office/powerpoint/2010/main" val="2116277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352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74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Saurabh</a:t>
            </a:r>
          </a:p>
        </p:txBody>
      </p:sp>
    </p:spTree>
    <p:extLst>
      <p:ext uri="{BB962C8B-B14F-4D97-AF65-F5344CB8AC3E}">
        <p14:creationId xmlns:p14="http://schemas.microsoft.com/office/powerpoint/2010/main" val="15846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923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3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IN" dirty="0" smtClean="0"/>
              <a:t>Jeremy</a:t>
            </a:r>
            <a:r>
              <a:rPr lang="en-IN" baseline="0" dirty="0" smtClean="0"/>
              <a:t> showed up at an Indian funeral where everyone wore white overalls.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87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Including the right weather</a:t>
            </a:r>
          </a:p>
        </p:txBody>
      </p:sp>
    </p:spTree>
    <p:extLst>
      <p:ext uri="{BB962C8B-B14F-4D97-AF65-F5344CB8AC3E}">
        <p14:creationId xmlns:p14="http://schemas.microsoft.com/office/powerpoint/2010/main" val="2475941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ar" sz="1000">
                <a:solidFill>
                  <a:schemeClr val="dk1"/>
                </a:solidFill>
              </a:rPr>
              <a:t>The current fashion trend is limited to a small group of people.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ar" sz="1000">
                <a:solidFill>
                  <a:schemeClr val="dk1"/>
                </a:solidFill>
              </a:rPr>
              <a:t>People who thought they got a talent on fashion or good taste need a platform to show their ideas.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ar" sz="1000">
                <a:solidFill>
                  <a:schemeClr val="dk1"/>
                </a:solidFill>
              </a:rPr>
              <a:t>Regular users: want to know what to wear.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ar" sz="1000">
                <a:solidFill>
                  <a:schemeClr val="dk1"/>
                </a:solidFill>
              </a:rPr>
              <a:t>Enterprise user: busineess intelligence data analysis: trends for the year; age.</a:t>
            </a:r>
          </a:p>
        </p:txBody>
      </p:sp>
    </p:spTree>
    <p:extLst>
      <p:ext uri="{BB962C8B-B14F-4D97-AF65-F5344CB8AC3E}">
        <p14:creationId xmlns:p14="http://schemas.microsoft.com/office/powerpoint/2010/main" val="3527883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87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8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50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-3832" y="12039"/>
            <a:ext cx="10925833" cy="5165065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14659" y="660"/>
            <a:ext cx="10500940" cy="5165065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846666" y="-661"/>
            <a:ext cx="2167466" cy="5176308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-524933" y="131"/>
            <a:ext cx="1403434" cy="5176308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40" name="Shape 40"/>
            <p:cNvSpPr/>
            <p:nvPr/>
          </p:nvSpPr>
          <p:spPr>
            <a:xfrm>
              <a:off x="-7" y="5537200"/>
              <a:ext cx="9144008" cy="1574769"/>
            </a:xfrm>
            <a:custGeom>
              <a:avLst/>
              <a:gdLst/>
              <a:ahLst/>
              <a:cxnLst/>
              <a:rect l="0" t="0" r="0" b="0"/>
              <a:pathLst>
                <a:path w="9144009" h="1257301" extrusionOk="0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5400000" flipH="1">
              <a:off x="3018543" y="1908578"/>
              <a:ext cx="3100650" cy="9150266"/>
            </a:xfrm>
            <a:custGeom>
              <a:avLst/>
              <a:gdLst/>
              <a:ahLst/>
              <a:cxnLst/>
              <a:rect l="0" t="0" r="0" b="0"/>
              <a:pathLst>
                <a:path w="8053639" h="6879900" extrusionOk="0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-7" y="5740400"/>
              <a:ext cx="9144010" cy="1574769"/>
            </a:xfrm>
            <a:custGeom>
              <a:avLst/>
              <a:gdLst/>
              <a:ahLst/>
              <a:cxnLst/>
              <a:rect l="0" t="0" r="0" b="0"/>
              <a:pathLst>
                <a:path w="9144011" h="1257301" extrusionOk="0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613CC56-D8B6-45DE-B0A8-5AF23348131A}" type="datetimeFigureOut">
              <a:rPr lang="en-IN" smtClean="0"/>
              <a:t>09-08-2015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6AE01-8964-4E2B-B0BC-54BA380B0A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30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ar"/>
              <a:t>‹#›</a:t>
            </a:fld>
            <a:endParaRPr lang="a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www.glassdoor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370900" y="724550"/>
            <a:ext cx="83450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ar" sz="3600" dirty="0"/>
              <a:t>Wardrobe </a:t>
            </a:r>
          </a:p>
          <a:p>
            <a:pPr algn="ctr">
              <a:spcBef>
                <a:spcPts val="0"/>
              </a:spcBef>
              <a:buNone/>
            </a:pPr>
            <a:r>
              <a:rPr lang="en-IN" sz="3600" dirty="0" smtClean="0"/>
              <a:t>A Fashion network</a:t>
            </a:r>
            <a:endParaRPr lang="ar" sz="3600" dirty="0"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71600" y="2612600"/>
            <a:ext cx="88007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ar" dirty="0"/>
              <a:t>Team 3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ar" dirty="0"/>
              <a:t>Junwei Peng </a:t>
            </a:r>
          </a:p>
          <a:p>
            <a:pPr algn="ctr" rtl="0">
              <a:spcBef>
                <a:spcPts val="0"/>
              </a:spcBef>
              <a:buNone/>
            </a:pPr>
            <a:r>
              <a:rPr lang="ar" dirty="0"/>
              <a:t>Kavya Ravavarapu </a:t>
            </a:r>
          </a:p>
          <a:p>
            <a:pPr algn="ctr" rtl="0">
              <a:spcBef>
                <a:spcPts val="0"/>
              </a:spcBef>
              <a:buNone/>
            </a:pPr>
            <a:r>
              <a:rPr lang="ar" dirty="0"/>
              <a:t>Lama Mukhtar </a:t>
            </a:r>
          </a:p>
          <a:p>
            <a:pPr algn="ctr" rtl="0">
              <a:spcBef>
                <a:spcPts val="0"/>
              </a:spcBef>
              <a:buNone/>
            </a:pPr>
            <a:r>
              <a:rPr lang="ar" dirty="0"/>
              <a:t>Saurabh Katariya</a:t>
            </a:r>
          </a:p>
          <a:p>
            <a:pPr algn="ctr">
              <a:spcBef>
                <a:spcPts val="0"/>
              </a:spcBef>
              <a:buNone/>
            </a:pPr>
            <a:r>
              <a:rPr lang="ar" dirty="0"/>
              <a:t>Zhou Liheng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 smtClean="0"/>
              <a:t>Solution</a:t>
            </a:r>
            <a:r>
              <a:rPr lang="en-IN" dirty="0" smtClean="0"/>
              <a:t>:</a:t>
            </a:r>
            <a:r>
              <a:rPr lang="ar" dirty="0" smtClean="0"/>
              <a:t> </a:t>
            </a:r>
            <a:r>
              <a:rPr lang="ar" dirty="0"/>
              <a:t>Use Case Diagram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0925" t="28272" r="23869" b="12629"/>
          <a:stretch/>
        </p:blipFill>
        <p:spPr>
          <a:xfrm>
            <a:off x="2381850" y="1200175"/>
            <a:ext cx="4380300" cy="386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21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 smtClean="0"/>
              <a:t>Solution</a:t>
            </a:r>
            <a:r>
              <a:rPr lang="en-IN" dirty="0" smtClean="0"/>
              <a:t>:</a:t>
            </a:r>
            <a:r>
              <a:rPr lang="ar" dirty="0" smtClean="0"/>
              <a:t> </a:t>
            </a:r>
            <a:r>
              <a:rPr lang="ar" dirty="0"/>
              <a:t>Structure Diagram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514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For </a:t>
            </a:r>
            <a:r>
              <a:rPr lang="en-IN" dirty="0"/>
              <a:t>R</a:t>
            </a:r>
            <a:r>
              <a:rPr lang="en-IN" dirty="0" smtClean="0"/>
              <a:t>egular</a:t>
            </a:r>
            <a:r>
              <a:rPr lang="ar" dirty="0" smtClean="0"/>
              <a:t> </a:t>
            </a:r>
            <a:r>
              <a:rPr lang="ar" dirty="0"/>
              <a:t>users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75" y="1945300"/>
            <a:ext cx="6496050" cy="31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032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 smtClean="0"/>
              <a:t>Solution</a:t>
            </a:r>
            <a:r>
              <a:rPr lang="en-IN" dirty="0" smtClean="0"/>
              <a:t>:</a:t>
            </a:r>
            <a:r>
              <a:rPr lang="ar" dirty="0" smtClean="0"/>
              <a:t> </a:t>
            </a:r>
            <a:r>
              <a:rPr lang="ar" dirty="0"/>
              <a:t>Structure Diagram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IN" dirty="0" smtClean="0"/>
              <a:t>For </a:t>
            </a:r>
            <a:r>
              <a:rPr lang="ar" dirty="0" smtClean="0"/>
              <a:t>Enterprise</a:t>
            </a:r>
            <a:r>
              <a:rPr lang="en-IN" dirty="0" smtClean="0"/>
              <a:t> users</a:t>
            </a:r>
            <a:r>
              <a:rPr lang="ar" dirty="0" smtClean="0"/>
              <a:t> </a:t>
            </a:r>
            <a:endParaRPr lang="ar" dirty="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5" y="1768671"/>
            <a:ext cx="8913949" cy="329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9611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72275" y="127601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 smtClean="0"/>
              <a:t>Solution</a:t>
            </a:r>
            <a:r>
              <a:rPr lang="en-IN" dirty="0" smtClean="0"/>
              <a:t>:</a:t>
            </a:r>
            <a:r>
              <a:rPr lang="ar" dirty="0" smtClean="0"/>
              <a:t> </a:t>
            </a:r>
            <a:r>
              <a:rPr lang="ar" dirty="0"/>
              <a:t>Sequence </a:t>
            </a:r>
            <a:r>
              <a:rPr lang="ar" dirty="0" smtClean="0"/>
              <a:t>Diagram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2800" dirty="0" smtClean="0"/>
              <a:t>(Scenario1)</a:t>
            </a:r>
            <a:endParaRPr lang="ar" sz="2800" dirty="0"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.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5" y="1121801"/>
            <a:ext cx="7907100" cy="3928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579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10525" y="0"/>
            <a:ext cx="8229600" cy="643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ar" dirty="0" smtClean="0"/>
              <a:t>Solution</a:t>
            </a:r>
            <a:r>
              <a:rPr lang="en-IN" dirty="0" smtClean="0"/>
              <a:t>:</a:t>
            </a:r>
            <a:r>
              <a:rPr lang="ar" dirty="0" smtClean="0"/>
              <a:t> </a:t>
            </a:r>
            <a:r>
              <a:rPr lang="ar" dirty="0"/>
              <a:t>Sequence Diagram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l="33033" t="28272" r="34034" b="12531"/>
          <a:stretch/>
        </p:blipFill>
        <p:spPr>
          <a:xfrm>
            <a:off x="1315850" y="724950"/>
            <a:ext cx="6277975" cy="433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1891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Technology </a:t>
            </a:r>
            <a:r>
              <a:rPr lang="en-IN" dirty="0"/>
              <a:t>E</a:t>
            </a:r>
            <a:r>
              <a:rPr lang="ar" dirty="0" smtClean="0"/>
              <a:t>nabler</a:t>
            </a:r>
            <a:endParaRPr lang="ar" dirty="0"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57200" y="4068450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25" y="94637"/>
            <a:ext cx="32575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0" y="1585600"/>
            <a:ext cx="8068699" cy="3493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1447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Convolutional Neural Network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17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sz="2400"/>
              <a:t>Convolutional Neural Network is used in image recognition system. It has achieved an error rate of 0.23 percent in the MNIST database.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75" y="2737450"/>
            <a:ext cx="8002252" cy="2158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432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 sz="2400" dirty="0"/>
              <a:t>The CNN is a machine learning network, it will consume time for the network to learn features. The network developement is decomposed as three phases.</a:t>
            </a:r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rtl="0">
              <a:spcBef>
                <a:spcPts val="0"/>
              </a:spcBef>
              <a:buNone/>
            </a:pPr>
            <a:r>
              <a:rPr lang="ar" sz="2400" dirty="0" smtClean="0"/>
              <a:t>Phase</a:t>
            </a:r>
            <a:r>
              <a:rPr lang="en-IN" sz="2400" dirty="0" smtClean="0"/>
              <a:t>1</a:t>
            </a:r>
            <a:r>
              <a:rPr lang="ar" sz="2400" dirty="0" smtClean="0"/>
              <a:t> :</a:t>
            </a:r>
            <a:r>
              <a:rPr lang="ar" sz="2400" dirty="0"/>
              <a:t>Four months to build the network(programing)</a:t>
            </a:r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rtl="0">
              <a:spcBef>
                <a:spcPts val="0"/>
              </a:spcBef>
              <a:buNone/>
            </a:pPr>
            <a:r>
              <a:rPr lang="ar" sz="2400" dirty="0" smtClean="0"/>
              <a:t>Phase</a:t>
            </a:r>
            <a:r>
              <a:rPr lang="en-IN" sz="2400" dirty="0" smtClean="0"/>
              <a:t>2</a:t>
            </a:r>
            <a:r>
              <a:rPr lang="ar" sz="2400" dirty="0" smtClean="0"/>
              <a:t> :</a:t>
            </a:r>
            <a:r>
              <a:rPr lang="ar" sz="2400" dirty="0"/>
              <a:t>Four months to learn from patterns</a:t>
            </a:r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>
              <a:spcBef>
                <a:spcPts val="0"/>
              </a:spcBef>
              <a:buNone/>
            </a:pPr>
            <a:r>
              <a:rPr lang="ar" sz="2400" dirty="0" smtClean="0"/>
              <a:t>Phase</a:t>
            </a:r>
            <a:r>
              <a:rPr lang="en-IN" sz="2400" dirty="0" smtClean="0"/>
              <a:t>3</a:t>
            </a:r>
            <a:r>
              <a:rPr lang="ar" sz="2400" dirty="0" smtClean="0"/>
              <a:t>:</a:t>
            </a:r>
            <a:r>
              <a:rPr lang="en-IN" sz="2400" smtClean="0"/>
              <a:t> </a:t>
            </a:r>
            <a:r>
              <a:rPr lang="ar" sz="2400" smtClean="0"/>
              <a:t>Four </a:t>
            </a:r>
            <a:r>
              <a:rPr lang="ar" sz="2400" dirty="0"/>
              <a:t>months of beta test(Sample test)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ar" dirty="0"/>
              <a:t>Convolutional Neural </a:t>
            </a:r>
            <a:r>
              <a:rPr lang="ar" dirty="0" smtClean="0"/>
              <a:t>Netw</a:t>
            </a:r>
            <a:r>
              <a:rPr lang="en-IN" dirty="0" smtClean="0"/>
              <a:t>ork</a:t>
            </a:r>
            <a:endParaRPr lang="ar" dirty="0"/>
          </a:p>
        </p:txBody>
      </p:sp>
    </p:spTree>
    <p:extLst>
      <p:ext uri="{BB962C8B-B14F-4D97-AF65-F5344CB8AC3E}">
        <p14:creationId xmlns:p14="http://schemas.microsoft.com/office/powerpoint/2010/main" val="1355028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2045" y="2158956"/>
            <a:ext cx="8229600" cy="994200"/>
          </a:xfrm>
        </p:spPr>
        <p:txBody>
          <a:bodyPr anchor="ctr"/>
          <a:lstStyle/>
          <a:p>
            <a:pPr algn="ctr"/>
            <a:r>
              <a:rPr lang="en-IN" sz="4400" dirty="0" smtClean="0"/>
              <a:t>Prototype 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5272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/>
              <a:t>Download the application/open website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/>
              <a:t>Create a profile using an E-mail ID and log in to add your details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/>
              <a:t>Add your friends and peers that you would appreciate reviewing your clothes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/>
              <a:t>Set privacy settings </a:t>
            </a:r>
          </a:p>
          <a:p>
            <a:endParaRPr lang="en-IN" sz="2400" dirty="0"/>
          </a:p>
          <a:p>
            <a:r>
              <a:rPr lang="en-IN" sz="2400" dirty="0" smtClean="0"/>
              <a:t>That’s it!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sign up for it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5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Elevator Pitch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ar" sz="1800" dirty="0"/>
              <a:t>Not sure what clothes to pack up for your trip to </a:t>
            </a:r>
            <a:r>
              <a:rPr lang="ar" sz="1800" i="1" dirty="0"/>
              <a:t>Iceland</a:t>
            </a:r>
            <a:r>
              <a:rPr lang="ar" sz="1800" dirty="0"/>
              <a:t> </a:t>
            </a:r>
            <a:r>
              <a:rPr lang="en-IN" sz="1800" dirty="0" smtClean="0"/>
              <a:t>next week?</a:t>
            </a:r>
            <a:endParaRPr lang="ar" sz="1800" dirty="0"/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ar" sz="1800" dirty="0"/>
              <a:t>Have you worn the wrong suit for an interview?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IN" sz="1800" dirty="0"/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ar" sz="1800" dirty="0" smtClean="0"/>
              <a:t>Not </a:t>
            </a:r>
            <a:r>
              <a:rPr lang="ar" sz="1800" dirty="0"/>
              <a:t>to </a:t>
            </a:r>
            <a:r>
              <a:rPr lang="ar" sz="1800" dirty="0" smtClean="0"/>
              <a:t>worry</a:t>
            </a:r>
            <a:r>
              <a:rPr lang="en-IN" sz="1800" dirty="0" smtClean="0"/>
              <a:t>,</a:t>
            </a:r>
            <a:r>
              <a:rPr lang="ar" sz="1800" dirty="0" smtClean="0"/>
              <a:t> because </a:t>
            </a:r>
            <a:r>
              <a:rPr lang="ar" sz="1800" b="1" dirty="0" smtClean="0"/>
              <a:t>Wardrobe</a:t>
            </a:r>
            <a:r>
              <a:rPr lang="en-IN" sz="1800" b="1" dirty="0" smtClean="0"/>
              <a:t> </a:t>
            </a:r>
            <a:r>
              <a:rPr lang="ar" sz="1800" dirty="0" smtClean="0"/>
              <a:t> </a:t>
            </a:r>
            <a:r>
              <a:rPr lang="ar" sz="1800" dirty="0"/>
              <a:t>application is here </a:t>
            </a:r>
            <a:r>
              <a:rPr lang="ar" sz="1800" dirty="0" smtClean="0"/>
              <a:t>to </a:t>
            </a:r>
            <a:r>
              <a:rPr lang="ar" sz="1800" dirty="0"/>
              <a:t>help you dress properly for any event through community-drawn advices. </a:t>
            </a:r>
            <a:r>
              <a:rPr lang="ar" sz="1800" dirty="0" smtClean="0"/>
              <a:t>No</a:t>
            </a:r>
            <a:r>
              <a:rPr lang="en-IN" sz="1800" dirty="0"/>
              <a:t>t</a:t>
            </a:r>
            <a:r>
              <a:rPr lang="en-IN" sz="1800" dirty="0" smtClean="0"/>
              <a:t> </a:t>
            </a:r>
            <a:r>
              <a:rPr lang="ar" sz="1800" dirty="0" smtClean="0"/>
              <a:t>only </a:t>
            </a:r>
            <a:r>
              <a:rPr lang="ar" sz="1800" dirty="0"/>
              <a:t>that, but providing information on the current trends for your </a:t>
            </a:r>
            <a:r>
              <a:rPr lang="en-IN" sz="1800" dirty="0" smtClean="0"/>
              <a:t>premium </a:t>
            </a:r>
            <a:r>
              <a:rPr lang="ar" sz="1800" dirty="0" smtClean="0"/>
              <a:t>users </a:t>
            </a:r>
            <a:r>
              <a:rPr lang="ar" sz="1800" dirty="0"/>
              <a:t>would be a piece of cake. </a:t>
            </a:r>
          </a:p>
          <a:p>
            <a:pPr lvl="0" rtl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646754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2" y="0"/>
            <a:ext cx="2999267" cy="51435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85" y="722688"/>
            <a:ext cx="691515" cy="10172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4900" y="722688"/>
            <a:ext cx="17784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Kavya</a:t>
            </a:r>
            <a:r>
              <a:rPr lang="en-IN" sz="1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IN" sz="1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Ravavarapu</a:t>
            </a:r>
          </a:p>
          <a:p>
            <a:r>
              <a:rPr lang="en-IN" sz="16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Lives </a:t>
            </a:r>
            <a:r>
              <a:rPr lang="en-IN" sz="1650" dirty="0">
                <a:solidFill>
                  <a:schemeClr val="accent1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 New </a:t>
            </a:r>
            <a:r>
              <a:rPr lang="en-IN" sz="16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Jersey Hometown </a:t>
            </a:r>
            <a:r>
              <a:rPr lang="en-IN" sz="165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Hyderabad,India</a:t>
            </a:r>
            <a:endParaRPr lang="en-IN" sz="15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endParaRPr lang="en-IN" sz="15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9617" y="2738493"/>
            <a:ext cx="25901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rgbClr val="EE96CF"/>
                </a:solidFill>
              </a:rPr>
              <a:t>LIKES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1580" y="1830963"/>
            <a:ext cx="25901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EE96CF"/>
                </a:solidFill>
              </a:rPr>
              <a:t>Body type : Pear </a:t>
            </a:r>
          </a:p>
          <a:p>
            <a:r>
              <a:rPr lang="en-IN" sz="1050" dirty="0">
                <a:solidFill>
                  <a:srgbClr val="EE96CF"/>
                </a:solidFill>
              </a:rPr>
              <a:t>Height : 5’ 9”</a:t>
            </a:r>
          </a:p>
          <a:p>
            <a:r>
              <a:rPr lang="en-IN" sz="1050" dirty="0">
                <a:solidFill>
                  <a:srgbClr val="EE96CF"/>
                </a:solidFill>
              </a:rPr>
              <a:t>Interests : Indian, Hindu, Skirts, Dresses, Jumpsuits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51" y="4091545"/>
            <a:ext cx="449307" cy="4573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60" y="3001507"/>
            <a:ext cx="773611" cy="3739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43" y="2992409"/>
            <a:ext cx="798184" cy="5020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32" y="3001507"/>
            <a:ext cx="590300" cy="590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03" y="2993811"/>
            <a:ext cx="189612" cy="5006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32" y="4299562"/>
            <a:ext cx="952444" cy="1342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67" y="3723238"/>
            <a:ext cx="582000" cy="313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39" y="3731035"/>
            <a:ext cx="838775" cy="647475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anchor="ctr"/>
          <a:lstStyle/>
          <a:p>
            <a:r>
              <a:rPr lang="en-IN" dirty="0" smtClean="0"/>
              <a:t>Home Screen 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18528" y="1187486"/>
            <a:ext cx="37371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USER PROFILE</a:t>
            </a: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Name </a:t>
            </a: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</a:t>
            </a: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Height </a:t>
            </a: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Interests – defines the kind of clothes the person likes 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LIKES</a:t>
            </a: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User can like the profiles of all the fashion designers and fashion chains that he/she likes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"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 Home, search, wardrobe Profile icons to navigate</a:t>
            </a:r>
          </a:p>
          <a:p>
            <a:endParaRPr lang="en-IN" sz="1800" dirty="0"/>
          </a:p>
          <a:p>
            <a:endParaRPr lang="en-IN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8" t="22606" r="13818" b="23796"/>
          <a:stretch/>
        </p:blipFill>
        <p:spPr>
          <a:xfrm>
            <a:off x="4915051" y="3449642"/>
            <a:ext cx="775231" cy="590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79" y="3546648"/>
            <a:ext cx="684750" cy="126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32" y="3666166"/>
            <a:ext cx="1014748" cy="561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72" y="4141790"/>
            <a:ext cx="592595" cy="3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86" y="0"/>
            <a:ext cx="2999267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2967" y="933138"/>
            <a:ext cx="2642016" cy="3620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8" name="TextBox 7"/>
          <p:cNvSpPr txBox="1"/>
          <p:nvPr/>
        </p:nvSpPr>
        <p:spPr>
          <a:xfrm>
            <a:off x="5002967" y="685800"/>
            <a:ext cx="1405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</a:rPr>
              <a:t>Wardrobe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4" y="1010580"/>
            <a:ext cx="379108" cy="1276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43" y="1010580"/>
            <a:ext cx="433690" cy="1276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64" y="1006156"/>
            <a:ext cx="525509" cy="1291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43" y="2524099"/>
            <a:ext cx="448471" cy="12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3" y="2524099"/>
            <a:ext cx="577919" cy="1227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5348" y="2524099"/>
            <a:ext cx="547020" cy="12273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84" y="2524099"/>
            <a:ext cx="525509" cy="1227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9121" y="1409736"/>
            <a:ext cx="1284887" cy="477725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111245" y="1367003"/>
            <a:ext cx="1291604" cy="56990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08924" y="4008598"/>
            <a:ext cx="418909" cy="41884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8" idx="0"/>
            <a:endCxn id="18" idx="2"/>
          </p:cNvCxnSpPr>
          <p:nvPr/>
        </p:nvCxnSpPr>
        <p:spPr>
          <a:xfrm>
            <a:off x="5318378" y="4008598"/>
            <a:ext cx="0" cy="41884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1"/>
            <a:endCxn id="18" idx="3"/>
          </p:cNvCxnSpPr>
          <p:nvPr/>
        </p:nvCxnSpPr>
        <p:spPr>
          <a:xfrm>
            <a:off x="5108924" y="4218021"/>
            <a:ext cx="418909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62603" y="4134971"/>
            <a:ext cx="1618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</a:rPr>
              <a:t>Upload Photos 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 smtClean="0"/>
              <a:t>Wardrobe 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18528" y="1187486"/>
            <a:ext cx="4079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Add photos of yourself in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your outfit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to get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peer’s opinion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Photos can be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added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from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the phone</a:t>
            </a: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Upload photos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using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the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link at the bottom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58305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 smtClean="0"/>
              <a:t>I am going to the Night at the </a:t>
            </a:r>
            <a:r>
              <a:rPr lang="en-IN" sz="2400" dirty="0" smtClean="0"/>
              <a:t>Races event which </a:t>
            </a:r>
            <a:r>
              <a:rPr lang="en-IN" sz="2400" dirty="0" smtClean="0"/>
              <a:t>is a polo match in New York </a:t>
            </a:r>
            <a:r>
              <a:rPr lang="en-IN" sz="2400" dirty="0" smtClean="0"/>
              <a:t>city. </a:t>
            </a:r>
            <a:r>
              <a:rPr lang="en-IN" sz="2400" dirty="0" smtClean="0"/>
              <a:t>I know for a fact that I need to </a:t>
            </a:r>
            <a:r>
              <a:rPr lang="en-IN" sz="2400" dirty="0" smtClean="0"/>
              <a:t>look dressy </a:t>
            </a:r>
            <a:r>
              <a:rPr lang="en-IN" sz="2400" dirty="0" smtClean="0"/>
              <a:t>with a hat and cocktail dress.</a:t>
            </a:r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How do I dress up?</a:t>
            </a:r>
          </a:p>
          <a:p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Scenario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40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96" y="1"/>
            <a:ext cx="3040433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627" y="685800"/>
            <a:ext cx="2673626" cy="2613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8066" y="1247362"/>
            <a:ext cx="1997765" cy="87464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7556" y="1225172"/>
            <a:ext cx="1997767" cy="919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" t="30681" r="37470" b="6166"/>
          <a:stretch/>
        </p:blipFill>
        <p:spPr>
          <a:xfrm rot="5400000">
            <a:off x="6202942" y="1253258"/>
            <a:ext cx="1997767" cy="862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9627" y="2683567"/>
            <a:ext cx="259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bg1"/>
                </a:solidFill>
              </a:rPr>
              <a:t>Dress Cocktail </a:t>
            </a:r>
          </a:p>
          <a:p>
            <a:r>
              <a:rPr lang="en-IN" sz="1050" dirty="0">
                <a:solidFill>
                  <a:schemeClr val="bg1"/>
                </a:solidFill>
              </a:rPr>
              <a:t>Event  </a:t>
            </a:r>
            <a:r>
              <a:rPr lang="en-IN" sz="10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Night at the </a:t>
            </a:r>
            <a:r>
              <a:rPr lang="en-IN" sz="105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Races</a:t>
            </a:r>
            <a:endParaRPr lang="en-IN" sz="10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825" dirty="0">
                <a:solidFill>
                  <a:schemeClr val="bg1"/>
                </a:solidFill>
                <a:cs typeface="Aharoni" panose="02010803020104030203" pitchFamily="2" charset="-79"/>
              </a:rPr>
              <a:t>Climate at New York 21c with chance of mild showers</a:t>
            </a:r>
          </a:p>
          <a:p>
            <a:endParaRPr lang="en-IN" sz="10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4598" y="3341953"/>
            <a:ext cx="2529142" cy="2919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dirty="0">
                <a:solidFill>
                  <a:schemeClr val="bg1"/>
                </a:solidFill>
              </a:rPr>
              <a:t>Leave a comment</a:t>
            </a:r>
          </a:p>
        </p:txBody>
      </p:sp>
      <p:pic>
        <p:nvPicPr>
          <p:cNvPr id="19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98" y="2260499"/>
            <a:ext cx="445058" cy="3809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56" y="2260499"/>
            <a:ext cx="489003" cy="3809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42991" y="2364406"/>
            <a:ext cx="15107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/>
              <a:t>Pick a hat!</a:t>
            </a:r>
            <a:endParaRPr lang="en-IN" sz="1050" b="1" dirty="0"/>
          </a:p>
        </p:txBody>
      </p:sp>
      <p:sp>
        <p:nvSpPr>
          <p:cNvPr id="22" name="Title 34"/>
          <p:cNvSpPr>
            <a:spLocks noGrp="1"/>
          </p:cNvSpPr>
          <p:nvPr>
            <p:ph type="title"/>
          </p:nvPr>
        </p:nvSpPr>
        <p:spPr>
          <a:xfrm>
            <a:off x="487861" y="157204"/>
            <a:ext cx="7886700" cy="994172"/>
          </a:xfrm>
        </p:spPr>
        <p:txBody>
          <a:bodyPr anchor="ctr"/>
          <a:lstStyle/>
          <a:p>
            <a:r>
              <a:rPr lang="en-IN" dirty="0" smtClean="0"/>
              <a:t>Upload photos 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694098" y="1079795"/>
            <a:ext cx="37371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Add a caption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that conveys requirement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Tag the event that you are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attending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Wardrobe will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update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the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weather prediction for that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day according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to location</a:t>
            </a: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Friends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will leave their suggestions to help you with the situation 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endParaRPr lang="en-IN" sz="1800" dirty="0">
              <a:latin typeface="Algerian" panose="04020705040A02060702" pitchFamily="82" charset="0"/>
            </a:endParaRPr>
          </a:p>
          <a:p>
            <a:endParaRPr lang="en-IN" sz="1800" dirty="0">
              <a:latin typeface="Algerian" panose="04020705040A02060702" pitchFamily="82" charset="0"/>
            </a:endParaRPr>
          </a:p>
          <a:p>
            <a:endParaRPr lang="en-IN" sz="1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 smtClean="0"/>
              <a:t>Its Summer! I need to find the right pair of shades that are </a:t>
            </a:r>
            <a:r>
              <a:rPr lang="en-IN" sz="2400" dirty="0" smtClean="0"/>
              <a:t>trending</a:t>
            </a:r>
            <a:r>
              <a:rPr lang="en-IN" sz="2400" dirty="0" smtClean="0"/>
              <a:t> this </a:t>
            </a:r>
            <a:r>
              <a:rPr lang="en-IN" sz="2400" dirty="0" smtClean="0"/>
              <a:t>season. </a:t>
            </a:r>
          </a:p>
          <a:p>
            <a:endParaRPr lang="en-IN" sz="2400" dirty="0"/>
          </a:p>
          <a:p>
            <a:r>
              <a:rPr lang="en-IN" sz="2400" dirty="0" smtClean="0"/>
              <a:t>How do I </a:t>
            </a:r>
            <a:r>
              <a:rPr lang="en-IN" sz="2400" dirty="0" smtClean="0"/>
              <a:t>pick</a:t>
            </a:r>
            <a:r>
              <a:rPr lang="en-IN" sz="2400" dirty="0" smtClean="0"/>
              <a:t> </a:t>
            </a:r>
            <a:r>
              <a:rPr lang="en-IN" sz="2400" dirty="0" smtClean="0"/>
              <a:t>a pair</a:t>
            </a:r>
            <a:r>
              <a:rPr lang="en-IN" sz="2400" dirty="0" smtClean="0"/>
              <a:t> </a:t>
            </a:r>
            <a:r>
              <a:rPr lang="en-IN" sz="2400" dirty="0" smtClean="0"/>
              <a:t>?</a:t>
            </a:r>
          </a:p>
          <a:p>
            <a:endParaRPr lang="en-IN" sz="2400" dirty="0"/>
          </a:p>
          <a:p>
            <a:r>
              <a:rPr lang="en-IN" sz="2400" dirty="0" smtClean="0"/>
              <a:t>Of course, I go to Sunglasshut to try the latest releases for this season.</a:t>
            </a:r>
          </a:p>
          <a:p>
            <a:endParaRPr lang="en-IN" sz="2400" dirty="0"/>
          </a:p>
          <a:p>
            <a:r>
              <a:rPr lang="en-IN" sz="2400" dirty="0" smtClean="0"/>
              <a:t>What if I am unable to choose between two pairs of shades?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0042"/>
            <a:ext cx="8229600" cy="994200"/>
          </a:xfrm>
        </p:spPr>
        <p:txBody>
          <a:bodyPr/>
          <a:lstStyle/>
          <a:p>
            <a:r>
              <a:rPr lang="en-IN" dirty="0" smtClean="0"/>
              <a:t>Scenario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7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096" y="1"/>
            <a:ext cx="3040433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627" y="685800"/>
            <a:ext cx="2673626" cy="2613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3" name="TextBox 12"/>
          <p:cNvSpPr txBox="1"/>
          <p:nvPr/>
        </p:nvSpPr>
        <p:spPr>
          <a:xfrm>
            <a:off x="4999382" y="2432097"/>
            <a:ext cx="2594113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Shades for </a:t>
            </a:r>
            <a:r>
              <a:rPr lang="en-IN" sz="105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S</a:t>
            </a:r>
            <a:r>
              <a:rPr lang="en-IN" sz="105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ummer’15</a:t>
            </a:r>
          </a:p>
          <a:p>
            <a:pPr>
              <a:lnSpc>
                <a:spcPct val="150000"/>
              </a:lnSpc>
            </a:pPr>
            <a:r>
              <a:rPr lang="en-IN" sz="105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Push </a:t>
            </a:r>
            <a:r>
              <a:rPr lang="en-IN" sz="1050" b="1" dirty="0">
                <a:solidFill>
                  <a:schemeClr val="bg1"/>
                </a:solidFill>
                <a:cs typeface="Aharoni" panose="02010803020104030203" pitchFamily="2" charset="-79"/>
              </a:rPr>
              <a:t>Notifications </a:t>
            </a:r>
          </a:p>
          <a:p>
            <a:pPr>
              <a:lnSpc>
                <a:spcPct val="150000"/>
              </a:lnSpc>
            </a:pPr>
            <a:endParaRPr lang="en-IN" sz="105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59626" y="3346497"/>
            <a:ext cx="2673624" cy="2614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dirty="0">
                <a:solidFill>
                  <a:schemeClr val="bg1"/>
                </a:solidFill>
              </a:rPr>
              <a:t>Leave a comment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0174" y="1182870"/>
            <a:ext cx="1575093" cy="852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18987" y="1128579"/>
            <a:ext cx="1594220" cy="941977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795" y="1999418"/>
            <a:ext cx="445058" cy="3809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53" y="1999418"/>
            <a:ext cx="489003" cy="3809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9626" y="2951922"/>
            <a:ext cx="2673624" cy="16498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9382" y="3031435"/>
            <a:ext cx="332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050" dirty="0"/>
          </a:p>
        </p:txBody>
      </p:sp>
      <p:sp>
        <p:nvSpPr>
          <p:cNvPr id="14" name="Rectangle 13"/>
          <p:cNvSpPr/>
          <p:nvPr/>
        </p:nvSpPr>
        <p:spPr>
          <a:xfrm>
            <a:off x="5078896" y="3031435"/>
            <a:ext cx="269921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91449" y="3374335"/>
            <a:ext cx="252563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96254" y="3711748"/>
            <a:ext cx="252563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24" name="Rectangle 23"/>
          <p:cNvSpPr/>
          <p:nvPr/>
        </p:nvSpPr>
        <p:spPr>
          <a:xfrm>
            <a:off x="5096254" y="4045164"/>
            <a:ext cx="252563" cy="268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25" name="Rectangle 24"/>
          <p:cNvSpPr/>
          <p:nvPr/>
        </p:nvSpPr>
        <p:spPr>
          <a:xfrm>
            <a:off x="5103030" y="4380092"/>
            <a:ext cx="245787" cy="221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8330" y="3031435"/>
            <a:ext cx="1730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Michael frank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28330" y="3363135"/>
            <a:ext cx="1730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Zhou </a:t>
            </a:r>
            <a:r>
              <a:rPr lang="en-IN" sz="1050" dirty="0" err="1"/>
              <a:t>Liheng</a:t>
            </a:r>
            <a:endParaRPr lang="en-IN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428330" y="4057757"/>
            <a:ext cx="1730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Saurabh</a:t>
            </a:r>
            <a:r>
              <a:rPr lang="en-IN" sz="1050" dirty="0"/>
              <a:t> </a:t>
            </a:r>
            <a:r>
              <a:rPr lang="en-IN" sz="1050" dirty="0" err="1"/>
              <a:t>Katariya</a:t>
            </a:r>
            <a:endParaRPr lang="en-IN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5428330" y="4392603"/>
            <a:ext cx="1730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Lama Mukhtar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28330" y="3710446"/>
            <a:ext cx="17305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junwei</a:t>
            </a:r>
            <a:r>
              <a:rPr lang="en-IN" sz="1050" dirty="0"/>
              <a:t> </a:t>
            </a:r>
            <a:r>
              <a:rPr lang="en-IN" sz="1050" dirty="0" err="1"/>
              <a:t>peng</a:t>
            </a:r>
            <a:endParaRPr lang="en-IN" sz="1050" dirty="0"/>
          </a:p>
        </p:txBody>
      </p:sp>
      <p:sp>
        <p:nvSpPr>
          <p:cNvPr id="31" name="Title 34"/>
          <p:cNvSpPr txBox="1">
            <a:spLocks/>
          </p:cNvSpPr>
          <p:nvPr/>
        </p:nvSpPr>
        <p:spPr>
          <a:xfrm>
            <a:off x="419699" y="194443"/>
            <a:ext cx="812023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Push notifications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8528" y="1187485"/>
            <a:ext cx="37371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>
              <a:buClr>
                <a:schemeClr val="dk2"/>
              </a:buClr>
              <a:buSzPct val="100000"/>
            </a:pP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If only, I had Wardrobe </a:t>
            </a:r>
          </a:p>
          <a:p>
            <a:pPr marL="114300">
              <a:buClr>
                <a:schemeClr val="dk2"/>
              </a:buClr>
              <a:buSzPct val="100000"/>
            </a:pPr>
            <a:endParaRPr lang="en-IN" sz="1800" dirty="0" smtClean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Add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a caption to convey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your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requirement</a:t>
            </a: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Tag the event that you are going to </a:t>
            </a: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  <a:p>
            <a:pPr marL="400050" indent="-285750"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Select a set of peers that should see the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picture and react at the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</a:rPr>
              <a:t>earliest</a:t>
            </a:r>
            <a:endParaRPr lang="en-IN" sz="1800" dirty="0">
              <a:solidFill>
                <a:schemeClr val="dk2"/>
              </a:solidFill>
              <a:latin typeface="Trebuchet MS"/>
              <a:ea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17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Extra Features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 sz="1800"/>
              <a:t>Trend based on voting - where the highest voted pictures will be trending through the network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rtl="0">
              <a:spcBef>
                <a:spcPts val="0"/>
              </a:spcBef>
              <a:buNone/>
            </a:pPr>
            <a:r>
              <a:rPr lang="ar" sz="1800"/>
              <a:t>Shop the outfits you like by clicking on the piece of costume </a:t>
            </a:r>
          </a:p>
          <a:p>
            <a:pPr rtl="0">
              <a:spcBef>
                <a:spcPts val="0"/>
              </a:spcBef>
              <a:buNone/>
            </a:pPr>
            <a:r>
              <a:rPr lang="ar" sz="1800"/>
              <a:t>Scenario - if you like a pair of shoes that a model is wearing, just click on it to navigate to the shopping site</a:t>
            </a:r>
          </a:p>
          <a:p>
            <a:pPr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ar" sz="1800"/>
              <a:t>Bussiness view - greatly leverage fashion market by providing a common platform for fashionista’s-to-stylists-to-naive audience 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11995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Cost Analysis</a:t>
            </a:r>
          </a:p>
        </p:txBody>
      </p:sp>
      <p:graphicFrame>
        <p:nvGraphicFramePr>
          <p:cNvPr id="196" name="Shape 196"/>
          <p:cNvGraphicFramePr/>
          <p:nvPr/>
        </p:nvGraphicFramePr>
        <p:xfrm>
          <a:off x="287375" y="1063375"/>
          <a:ext cx="6877050" cy="3916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14725"/>
                <a:gridCol w="1352550"/>
                <a:gridCol w="638175"/>
                <a:gridCol w="1371600"/>
              </a:tblGrid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>
                          <a:solidFill>
                            <a:srgbClr val="F3F3F3"/>
                          </a:solidFill>
                        </a:rPr>
                        <a:t>Labor cost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>
                          <a:solidFill>
                            <a:srgbClr val="F3F3F3"/>
                          </a:solidFill>
                        </a:rPr>
                        <a:t>Salary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>
                          <a:solidFill>
                            <a:srgbClr val="F3F3F3"/>
                          </a:solidFill>
                        </a:rPr>
                        <a:t>Num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>
                          <a:solidFill>
                            <a:srgbClr val="F3F3F3"/>
                          </a:solidFill>
                        </a:rPr>
                        <a:t>Total 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Project Manager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$96,425/year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96,425.00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IOS APP develop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$86,241/year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2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$ 172,482.00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Android APP develop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$87,742/year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2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$ 175,484.00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Computer vision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$87,626/year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87,626.00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Database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$60,900/year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60,900.00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Testing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$74,331/year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74,331.00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UI designer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$74,713/year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74,713.00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Web engineer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$82,730/year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  83,730.00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Stylist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$31,897/year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5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$ 159,485.00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Total Labor cost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15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1000"/>
                        <a:t> $ 985,176.00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197" name="Shape 197"/>
          <p:cNvSpPr txBox="1"/>
          <p:nvPr/>
        </p:nvSpPr>
        <p:spPr>
          <a:xfrm>
            <a:off x="7232150" y="1449275"/>
            <a:ext cx="1712099" cy="34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/>
              <a:t>All the data comes from website</a:t>
            </a:r>
          </a:p>
          <a:p>
            <a:pPr rtl="0">
              <a:spcBef>
                <a:spcPts val="0"/>
              </a:spcBef>
              <a:buNone/>
            </a:pPr>
            <a:r>
              <a:rPr lang="ar"/>
              <a:t>”</a:t>
            </a:r>
            <a:r>
              <a:rPr lang="ar" u="sng">
                <a:solidFill>
                  <a:schemeClr val="hlink"/>
                </a:solidFill>
                <a:hlinkClick r:id="rId3"/>
              </a:rPr>
              <a:t>www.glassdoor.com</a:t>
            </a:r>
            <a:r>
              <a:rPr lang="ar"/>
              <a:t>”</a:t>
            </a:r>
          </a:p>
          <a:p>
            <a:pPr>
              <a:spcBef>
                <a:spcPts val="0"/>
              </a:spcBef>
              <a:buNone/>
            </a:pPr>
            <a:r>
              <a:rPr lang="ar"/>
              <a:t>And we chose national average as our numbers.</a:t>
            </a:r>
          </a:p>
        </p:txBody>
      </p:sp>
    </p:spTree>
    <p:extLst>
      <p:ext uri="{BB962C8B-B14F-4D97-AF65-F5344CB8AC3E}">
        <p14:creationId xmlns:p14="http://schemas.microsoft.com/office/powerpoint/2010/main" val="3568583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/>
              <a:t>Cost Analysis</a:t>
            </a:r>
          </a:p>
        </p:txBody>
      </p:sp>
      <p:graphicFrame>
        <p:nvGraphicFramePr>
          <p:cNvPr id="203" name="Shape 203"/>
          <p:cNvGraphicFramePr/>
          <p:nvPr/>
        </p:nvGraphicFramePr>
        <p:xfrm>
          <a:off x="500775" y="2221312"/>
          <a:ext cx="7128300" cy="24561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315125"/>
                <a:gridCol w="1813175"/>
              </a:tblGrid>
              <a:tr h="4912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Server cost(rent)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Price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912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Target customer number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1,000,000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4912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Server quantity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100+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4912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Server unit price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$0.052/hour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4912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Server cost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$45,552/year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204" name="Shape 204"/>
          <p:cNvSpPr txBox="1"/>
          <p:nvPr/>
        </p:nvSpPr>
        <p:spPr>
          <a:xfrm>
            <a:off x="500775" y="1063375"/>
            <a:ext cx="5072399" cy="7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We choose to rent servers from Amazon’s web service; </a:t>
            </a:r>
          </a:p>
        </p:txBody>
      </p:sp>
      <p:graphicFrame>
        <p:nvGraphicFramePr>
          <p:cNvPr id="205" name="Shape 205"/>
          <p:cNvGraphicFramePr/>
          <p:nvPr/>
        </p:nvGraphicFramePr>
        <p:xfrm>
          <a:off x="500775" y="1524125"/>
          <a:ext cx="7137725" cy="640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4225"/>
                <a:gridCol w="783775"/>
                <a:gridCol w="853050"/>
                <a:gridCol w="851500"/>
                <a:gridCol w="600675"/>
                <a:gridCol w="684275"/>
                <a:gridCol w="458150"/>
                <a:gridCol w="502850"/>
                <a:gridCol w="1489225"/>
              </a:tblGrid>
              <a:tr h="335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Instance Type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API Name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Memory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Virtual Cores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ECU </a:t>
                      </a:r>
                      <a:r>
                        <a:rPr lang="ar" sz="700" baseline="30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Storage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Arch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I/O 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>
                          <a:solidFill>
                            <a:srgbClr val="FFFFFF"/>
                          </a:solidFill>
                        </a:rPr>
                        <a:t>OS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Standard L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m1.large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7.5 GB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2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2/core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850 GB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64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High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700"/>
                        <a:t>Linux/Unix/Windows</a:t>
                      </a:r>
                    </a:p>
                  </a:txBody>
                  <a:tcPr marL="91425" marR="91425" marT="66675" marB="6667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5177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Shape 210"/>
          <p:cNvGraphicFramePr/>
          <p:nvPr/>
        </p:nvGraphicFramePr>
        <p:xfrm>
          <a:off x="596700" y="973175"/>
          <a:ext cx="7188825" cy="4051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55400"/>
                <a:gridCol w="1933425"/>
              </a:tblGrid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Other cost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Price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House rent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$60,000/year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Hardware(PC)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$1,000/person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electricity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$2,000/year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Insurance&amp;Warranties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$1,000/year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Back up&amp;recovery(50TB;Amazon)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$14,160/year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Software License(IDE,System,DB)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$500/person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Operation infrastructure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$6,000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Security Breaches(ADT&amp;Mcafee)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($1,500+$1,000)/year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Training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$1,000/person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683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Total other cost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$123,160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94153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dirty="0"/>
              <a:t>Cost Analysis</a:t>
            </a:r>
          </a:p>
        </p:txBody>
      </p:sp>
    </p:spTree>
    <p:extLst>
      <p:ext uri="{BB962C8B-B14F-4D97-AF65-F5344CB8AC3E}">
        <p14:creationId xmlns:p14="http://schemas.microsoft.com/office/powerpoint/2010/main" val="10358082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369100" y="213325"/>
            <a:ext cx="4916400" cy="644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/>
              <a:t>Problem Scenario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939175" y="3150075"/>
            <a:ext cx="6515100" cy="192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ar" sz="1800" b="1" i="1" dirty="0" smtClean="0"/>
              <a:t>Scenario</a:t>
            </a:r>
            <a:r>
              <a:rPr lang="en-IN" sz="1800" b="1" i="1" dirty="0"/>
              <a:t>2</a:t>
            </a:r>
            <a:r>
              <a:rPr lang="ar" sz="1800" b="1" i="1" dirty="0" smtClean="0"/>
              <a:t> </a:t>
            </a:r>
            <a:endParaRPr lang="ar" sz="1800" b="1" i="1" dirty="0"/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/>
              <a:t>Jeremy Gilbert’s best friend, Ajit, just passed </a:t>
            </a:r>
            <a:r>
              <a:rPr lang="ar" sz="1800" dirty="0" smtClean="0"/>
              <a:t>away</a:t>
            </a:r>
            <a:endParaRPr lang="ar" sz="1800" dirty="0"/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/>
              <a:t>In preparation for the funeral, Jeremy whips up a black suit with matching shoes, and a tie over his white </a:t>
            </a:r>
            <a:r>
              <a:rPr lang="ar" sz="1800" dirty="0" smtClean="0"/>
              <a:t>shirt</a:t>
            </a:r>
            <a:endParaRPr lang="ar" sz="1800" dirty="0"/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/>
              <a:t>He gets to the funeral and ...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" y="2985787"/>
            <a:ext cx="1779750" cy="20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101625" y="483300"/>
            <a:ext cx="6578699" cy="10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ar" sz="1800" b="1" i="1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Scenario</a:t>
            </a:r>
            <a:r>
              <a:rPr lang="en-IN" sz="1800" b="1" i="1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lang="ar" sz="1800" b="1" i="1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Dina and Sam are married for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ar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years </a:t>
            </a:r>
            <a:r>
              <a:rPr lang="ar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</a:t>
            </a:r>
            <a:endParaRPr lang="ar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They are planning a birthday party for their 3 year-old son at their back </a:t>
            </a:r>
            <a:r>
              <a:rPr lang="ar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yard</a:t>
            </a:r>
            <a:endParaRPr lang="ar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She can’t decide which yellow dress to </a:t>
            </a:r>
            <a:r>
              <a:rPr lang="ar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wear</a:t>
            </a: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asks her 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IN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husband</a:t>
            </a:r>
            <a:endParaRPr lang="ar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ar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Husband</a:t>
            </a: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:“Honey, you look great” </a:t>
            </a:r>
            <a:r>
              <a:rPr lang="en-IN" sz="1800" dirty="0" smtClean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(Not enough!)</a:t>
            </a:r>
            <a:endParaRPr lang="ar" sz="1800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601150" y="73825"/>
            <a:ext cx="2296199" cy="3677100"/>
          </a:xfrm>
          <a:prstGeom prst="rect">
            <a:avLst/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 l="18529" t="10865" r="17310"/>
          <a:stretch/>
        </p:blipFill>
        <p:spPr>
          <a:xfrm>
            <a:off x="7839312" y="100123"/>
            <a:ext cx="847499" cy="175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</a:blip>
          <a:srcRect l="30788" r="27447"/>
          <a:stretch/>
        </p:blipFill>
        <p:spPr>
          <a:xfrm>
            <a:off x="6789250" y="160725"/>
            <a:ext cx="941149" cy="180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6">
            <a:alphaModFix/>
          </a:blip>
          <a:srcRect l="20813" t="1594" r="27833"/>
          <a:stretch/>
        </p:blipFill>
        <p:spPr>
          <a:xfrm>
            <a:off x="7839325" y="1765000"/>
            <a:ext cx="1005599" cy="19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7">
            <a:alphaModFix/>
          </a:blip>
          <a:srcRect l="16690" r="16227"/>
          <a:stretch/>
        </p:blipFill>
        <p:spPr>
          <a:xfrm>
            <a:off x="6763975" y="1889100"/>
            <a:ext cx="991709" cy="18027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3487525" y="3945850"/>
            <a:ext cx="5357399" cy="62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604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/>
              <a:t>Revenue Analysis</a:t>
            </a:r>
          </a:p>
        </p:txBody>
      </p:sp>
      <p:graphicFrame>
        <p:nvGraphicFramePr>
          <p:cNvPr id="217" name="Shape 217"/>
          <p:cNvGraphicFramePr/>
          <p:nvPr/>
        </p:nvGraphicFramePr>
        <p:xfrm>
          <a:off x="584500" y="1574700"/>
          <a:ext cx="5072725" cy="28224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74625"/>
                <a:gridCol w="1398100"/>
              </a:tblGrid>
              <a:tr h="2514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Ads Revenue 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(TC)Target customer number in one year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1,000,000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MAU(Monthly Active Users)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80% of TC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DAU(Daily Active Users)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50% of MAU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Average user using time 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3600s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Ads Banner change frequency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60S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Average Banner click ratio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0.20%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Every click’s revenue 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$0.10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Daily Revenue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$4,800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Monthly Revenue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12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$ 144,000</a:t>
                      </a:r>
                    </a:p>
                  </a:txBody>
                  <a:tcPr marL="19050" marR="19050" marT="19050" marB="19050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218" name="Shape 218"/>
          <p:cNvSpPr txBox="1"/>
          <p:nvPr/>
        </p:nvSpPr>
        <p:spPr>
          <a:xfrm>
            <a:off x="6190475" y="1528925"/>
            <a:ext cx="2575800" cy="27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ar"/>
              <a:t>We are assuming that after we publish our application, the customer number will have a </a:t>
            </a:r>
            <a:r>
              <a:rPr lang="ar">
                <a:solidFill>
                  <a:schemeClr val="dk1"/>
                </a:solidFill>
              </a:rPr>
              <a:t>linear growth to 1 million within the first year. 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4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Break-Even Point</a:t>
            </a:r>
          </a:p>
        </p:txBody>
      </p:sp>
      <p:graphicFrame>
        <p:nvGraphicFramePr>
          <p:cNvPr id="224" name="Shape 224"/>
          <p:cNvGraphicFramePr/>
          <p:nvPr/>
        </p:nvGraphicFramePr>
        <p:xfrm>
          <a:off x="457200" y="1063375"/>
          <a:ext cx="4209450" cy="15787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4150"/>
                <a:gridCol w="955450"/>
                <a:gridCol w="560950"/>
                <a:gridCol w="513250"/>
                <a:gridCol w="1145650"/>
              </a:tblGrid>
              <a:tr h="297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 dirty="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Y1Q1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Y1Q2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Y1Q3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Y1Q4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</a:tr>
              <a:tr h="316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Revenue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Cost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$940903.00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Net Profit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O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($1152888.00)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16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Investment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$1,500,000.00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 dirty="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5" name="Shape 225"/>
          <p:cNvGraphicFramePr/>
          <p:nvPr/>
        </p:nvGraphicFramePr>
        <p:xfrm>
          <a:off x="457200" y="2702875"/>
          <a:ext cx="4581675" cy="1560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6325"/>
                <a:gridCol w="866125"/>
                <a:gridCol w="869200"/>
                <a:gridCol w="909200"/>
                <a:gridCol w="880825"/>
              </a:tblGrid>
              <a:tr h="21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Y3Q1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Y3Q2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Y3Q3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Y3Q4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Revenue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$576,000.00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$576,000.00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$576,000.00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$576,000.00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Cost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Net Profit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$273,532.00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$273,532.00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$273,532.00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$273,532.00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Investment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" name="Shape 226"/>
          <p:cNvGraphicFramePr/>
          <p:nvPr/>
        </p:nvGraphicFramePr>
        <p:xfrm>
          <a:off x="4666650" y="1062662"/>
          <a:ext cx="4058200" cy="1597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3500"/>
                <a:gridCol w="934125"/>
                <a:gridCol w="1046650"/>
                <a:gridCol w="1013925"/>
              </a:tblGrid>
              <a:tr h="293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Y2Q1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Y2Q2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Y2Q3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 sz="800">
                          <a:solidFill>
                            <a:srgbClr val="FFFFFF"/>
                          </a:solidFill>
                        </a:rPr>
                        <a:t>Y2Q4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131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$144,000.00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$288,000.00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$432,000.00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$576,000.00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13175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$302,468.00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13175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($158,468.00)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($14,468.00)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$129,532.00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$273,532.00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313175"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ar" sz="800"/>
                        <a:t>0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7" name="Shape 227"/>
          <p:cNvGraphicFramePr/>
          <p:nvPr/>
        </p:nvGraphicFramePr>
        <p:xfrm>
          <a:off x="5210650" y="2848712"/>
          <a:ext cx="3182300" cy="1249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82300"/>
              </a:tblGrid>
              <a:tr h="7831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ar"/>
                        <a:t>The Break Even point= Fixed Cost/(Revenue-Variable Cost)+Develop time~3 years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/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ar"/>
                        <a:t>ROI= Net profit/ Investment=11.4%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7511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Metrics of Success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3886800" cy="386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sz="2400" dirty="0"/>
              <a:t>Tangible: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en-IN" sz="1800" dirty="0" smtClean="0"/>
              <a:t>Break even point </a:t>
            </a:r>
            <a:r>
              <a:rPr lang="ar" sz="1800" dirty="0" smtClean="0"/>
              <a:t>would </a:t>
            </a:r>
            <a:r>
              <a:rPr lang="ar" sz="1800" dirty="0"/>
              <a:t>be 3 years.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/>
              <a:t>ROI &gt; 20%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/>
              <a:t>Accuracy of feature capture system &gt; 95%</a:t>
            </a:r>
          </a:p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/>
              <a:t>Customer Number &gt; 1 Million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819925" y="1063375"/>
            <a:ext cx="4079399" cy="3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>
              <a:buClr>
                <a:schemeClr val="dk2"/>
              </a:buClr>
              <a:buSzPct val="100000"/>
            </a:pPr>
            <a:r>
              <a:rPr lang="ar" sz="24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Non-Tangible: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Positive customer feedback is &gt;70%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Ease of use/user-friendliness is rated positive &gt;70%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 usage by 70% in first year.</a:t>
            </a:r>
          </a:p>
          <a:p>
            <a:pPr marL="457200" indent="-342900"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1800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Retaining 90% of existing customers on the 4th year. </a:t>
            </a:r>
          </a:p>
        </p:txBody>
      </p:sp>
    </p:spTree>
    <p:extLst>
      <p:ext uri="{BB962C8B-B14F-4D97-AF65-F5344CB8AC3E}">
        <p14:creationId xmlns:p14="http://schemas.microsoft.com/office/powerpoint/2010/main" val="8197537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Specs / Rules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457200" y="910800"/>
            <a:ext cx="8229600" cy="401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 sz="2400" dirty="0"/>
              <a:t>Location: shows weather</a:t>
            </a:r>
          </a:p>
          <a:p>
            <a:pPr rtl="0">
              <a:spcBef>
                <a:spcPts val="0"/>
              </a:spcBef>
              <a:buNone/>
            </a:pPr>
            <a:r>
              <a:rPr lang="ar" sz="2400" dirty="0"/>
              <a:t>Dress Restrictions: cultural, religious, personal</a:t>
            </a:r>
          </a:p>
          <a:p>
            <a:pPr rtl="0">
              <a:spcBef>
                <a:spcPts val="0"/>
              </a:spcBef>
              <a:buNone/>
            </a:pPr>
            <a:r>
              <a:rPr lang="ar" sz="2400" dirty="0"/>
              <a:t>Hight/weight/body type</a:t>
            </a:r>
          </a:p>
          <a:p>
            <a:pPr rtl="0">
              <a:spcBef>
                <a:spcPts val="0"/>
              </a:spcBef>
              <a:buNone/>
            </a:pPr>
            <a:r>
              <a:rPr lang="ar" sz="2400" dirty="0"/>
              <a:t>Response Speed level (button): based on event time. Push Notification</a:t>
            </a:r>
          </a:p>
          <a:p>
            <a:pPr rtl="0">
              <a:spcBef>
                <a:spcPts val="0"/>
              </a:spcBef>
              <a:buNone/>
            </a:pPr>
            <a:r>
              <a:rPr lang="ar" sz="2400" dirty="0"/>
              <a:t>Updates if someone changed clothes</a:t>
            </a:r>
          </a:p>
          <a:p>
            <a:pPr rtl="0">
              <a:spcBef>
                <a:spcPts val="0"/>
              </a:spcBef>
              <a:buNone/>
            </a:pPr>
            <a:r>
              <a:rPr lang="ar" sz="2400" dirty="0"/>
              <a:t>Filtering to: Private (friends), Public</a:t>
            </a:r>
          </a:p>
          <a:p>
            <a:pPr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847827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/>
              <a:t>Phases - Revenue Generation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arenR"/>
            </a:pPr>
            <a:r>
              <a:rPr lang="ar" dirty="0"/>
              <a:t>Ads from local stores 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arenR"/>
            </a:pPr>
            <a:r>
              <a:rPr lang="ar" dirty="0"/>
              <a:t>Ads from bigger stores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arenR"/>
            </a:pPr>
            <a:r>
              <a:rPr lang="ar" dirty="0"/>
              <a:t>Premium accounts: enterprise account for analysis results (with the added feature)</a:t>
            </a:r>
          </a:p>
        </p:txBody>
      </p:sp>
    </p:spTree>
    <p:extLst>
      <p:ext uri="{BB962C8B-B14F-4D97-AF65-F5344CB8AC3E}">
        <p14:creationId xmlns:p14="http://schemas.microsoft.com/office/powerpoint/2010/main" val="16238977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006875"/>
            <a:ext cx="8229600" cy="38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dirty="0"/>
              <a:t>Application And </a:t>
            </a:r>
            <a:r>
              <a:rPr lang="ar" dirty="0" smtClean="0"/>
              <a:t>Website</a:t>
            </a:r>
            <a:endParaRPr lang="ar" dirty="0"/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dirty="0"/>
              <a:t>Beta </a:t>
            </a:r>
            <a:r>
              <a:rPr lang="ar" dirty="0" smtClean="0"/>
              <a:t>Version</a:t>
            </a:r>
            <a:endParaRPr lang="ar" dirty="0"/>
          </a:p>
          <a:p>
            <a:pPr marL="457200" lvl="0" indent="-43180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dirty="0"/>
              <a:t>Customised advice for premium </a:t>
            </a:r>
            <a:r>
              <a:rPr lang="ar" dirty="0" smtClean="0"/>
              <a:t>users</a:t>
            </a:r>
            <a:endParaRPr lang="ar" dirty="0"/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725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>
                <a:solidFill>
                  <a:schemeClr val="dk2"/>
                </a:solidFill>
              </a:rPr>
              <a:t>Phases - 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19722747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9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Porter Five Forces Analysis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50" y="763550"/>
            <a:ext cx="5897300" cy="4220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6528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01750"/>
            <a:ext cx="2517300" cy="72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Benefits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927750"/>
            <a:ext cx="8229600" cy="407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No public embarrassmment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Determine spouse’s true opinion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Be confident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Learn from the advice and other’s experience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Be a part of new culture/group easily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Be preplanned for all the trips to new places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Be comfortable in all types of weather</a:t>
            </a:r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AutoNum type="arabicPeriod"/>
            </a:pPr>
            <a:r>
              <a:rPr lang="ar" sz="2400" dirty="0"/>
              <a:t>Potential job opportunity </a:t>
            </a:r>
          </a:p>
        </p:txBody>
      </p:sp>
    </p:spTree>
    <p:extLst>
      <p:ext uri="{BB962C8B-B14F-4D97-AF65-F5344CB8AC3E}">
        <p14:creationId xmlns:p14="http://schemas.microsoft.com/office/powerpoint/2010/main" val="24946560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Users can subscribe to the Magazine by paying lesser than they pay to get a physical copy delivered at your doorstep</a:t>
            </a:r>
          </a:p>
          <a:p>
            <a:endParaRPr lang="en-I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Subscribe to various designers and stylists varying from an intern-to-level 3 stylist to help pick the right dress choices by creating a wardrobe that reflects your real life wardrobe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 smtClean="0"/>
          </a:p>
          <a:p>
            <a:r>
              <a:rPr lang="en-IN" sz="1800" dirty="0" smtClean="0"/>
              <a:t>	1. Add everything that you add to you wardrobe bin</a:t>
            </a:r>
          </a:p>
          <a:p>
            <a:r>
              <a:rPr lang="en-IN" sz="1800" dirty="0"/>
              <a:t>	</a:t>
            </a:r>
            <a:r>
              <a:rPr lang="en-IN" sz="1800" dirty="0" smtClean="0"/>
              <a:t>2. Your Stylists will help you club the right outfits/accessories/shoes</a:t>
            </a:r>
          </a:p>
          <a:p>
            <a:r>
              <a:rPr lang="en-IN" sz="1800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IN" dirty="0" smtClean="0"/>
              <a:t>Future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31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Sign-up for a stylist </a:t>
            </a:r>
          </a:p>
          <a:p>
            <a:r>
              <a:rPr lang="en-IN" sz="1800" dirty="0" smtClean="0"/>
              <a:t>	1. Anyone can be a stylist</a:t>
            </a:r>
          </a:p>
          <a:p>
            <a:r>
              <a:rPr lang="en-IN" sz="1800" dirty="0"/>
              <a:t>	</a:t>
            </a:r>
            <a:r>
              <a:rPr lang="en-IN" sz="1800" dirty="0" smtClean="0"/>
              <a:t>2. Person without a fashion degree can only join as intern Stylist and 	gradually improve their levels</a:t>
            </a:r>
          </a:p>
          <a:p>
            <a:endParaRPr lang="en-I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Designers and Stylists in the fashion industry can sign-up as a stylist provided our team accepts their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Trend the deals that are currently in market with AI and Business analytics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endParaRPr lang="en-IN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7667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000" y="2560650"/>
            <a:ext cx="3258875" cy="24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00" y="424275"/>
            <a:ext cx="3258874" cy="19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75" y="2560650"/>
            <a:ext cx="3432450" cy="24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425" y="424275"/>
            <a:ext cx="3432450" cy="19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1513275" y="1039024"/>
            <a:ext cx="937799" cy="124829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513275" y="3047061"/>
            <a:ext cx="937799" cy="1289699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3715887" y="1723200"/>
            <a:ext cx="1880099" cy="66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sz="48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59200" y="3357100"/>
            <a:ext cx="1387199" cy="6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ar" sz="30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000300" y="2722050"/>
            <a:ext cx="704999" cy="4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18687" y="589475"/>
            <a:ext cx="1474499" cy="66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sz="24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377445" y="1176637"/>
            <a:ext cx="895500" cy="4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sz="18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449321" y="4133750"/>
            <a:ext cx="995700" cy="66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ar" sz="24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Oops!</a:t>
            </a:r>
          </a:p>
        </p:txBody>
      </p:sp>
    </p:spTree>
    <p:extLst>
      <p:ext uri="{BB962C8B-B14F-4D97-AF65-F5344CB8AC3E}">
        <p14:creationId xmlns:p14="http://schemas.microsoft.com/office/powerpoint/2010/main" val="3370649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 </a:t>
            </a:r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 smtClean="0"/>
              <a:t>Wardrobe’s Goal – help users learn to dress appropriately to occasions and places</a:t>
            </a:r>
          </a:p>
          <a:p>
            <a:endParaRPr lang="en-IN" sz="1800" dirty="0"/>
          </a:p>
          <a:p>
            <a:r>
              <a:rPr lang="en-IN" sz="1800" dirty="0" smtClean="0"/>
              <a:t>To attain perfection to Wardrobe’s goal we present our user with more professional styling </a:t>
            </a:r>
          </a:p>
          <a:p>
            <a:endParaRPr lang="en-IN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Add stylists – Only fashion students, professional stylists, designers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Levels of stylists – Intern, Stylist 1, Stylist 2, Master Stylist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3529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 </a:t>
            </a:r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 smtClean="0"/>
              <a:t>Disadvantages </a:t>
            </a:r>
          </a:p>
          <a:p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More of a styling platform rather than social network – Professional stylists will be only be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Expensive model – Need to pay a minimum sign up 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Less users as the expenses are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Slow – response wont be as quick as solution 1 as there would be one or two stylists alone who will need time to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/>
              <a:t>Cant work for Scenario 2 where you need advice while shopping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 smtClean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053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 smtClean="0"/>
              <a:t>With this kind of fashion </a:t>
            </a:r>
          </a:p>
          <a:p>
            <a:r>
              <a:rPr lang="en-IN" sz="2400" dirty="0" smtClean="0"/>
              <a:t>network, </a:t>
            </a:r>
          </a:p>
          <a:p>
            <a:r>
              <a:rPr lang="en-IN" sz="2400" dirty="0" smtClean="0"/>
              <a:t>there is no chance </a:t>
            </a:r>
          </a:p>
          <a:p>
            <a:r>
              <a:rPr lang="en-IN" sz="2400" dirty="0" smtClean="0"/>
              <a:t>to get roasted like one of them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Wardrobe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657" y="903111"/>
            <a:ext cx="3820721" cy="32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IN" sz="4400" dirty="0" smtClean="0"/>
              <a:t>Thank you ! </a:t>
            </a:r>
          </a:p>
          <a:p>
            <a:pPr algn="ctr">
              <a:spcBef>
                <a:spcPts val="0"/>
              </a:spcBef>
              <a:buNone/>
            </a:pPr>
            <a:endParaRPr lang="en-IN" sz="4400" dirty="0"/>
          </a:p>
          <a:p>
            <a:pPr algn="ctr">
              <a:spcBef>
                <a:spcPts val="0"/>
              </a:spcBef>
              <a:buNone/>
            </a:pPr>
            <a:endParaRPr sz="4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Problem Statement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 dirty="0"/>
              <a:t>There is a need to know the right outfit to wear for events wherever a person is </a:t>
            </a:r>
            <a:r>
              <a:rPr lang="ar" dirty="0" smtClean="0"/>
              <a:t>located</a:t>
            </a:r>
            <a:endParaRPr lang="ar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00" y="3243875"/>
            <a:ext cx="994200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075" y="3323225"/>
            <a:ext cx="835500" cy="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125" y="3402573"/>
            <a:ext cx="1007000" cy="8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1123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/>
              <a:t>Solution Statement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dirty="0"/>
              <a:t>Develop a social network website and app majoring in the fashion field which enables the users to share their dressing ideas and recieve </a:t>
            </a:r>
            <a:r>
              <a:rPr lang="ar" dirty="0" smtClean="0"/>
              <a:t>recommendations</a:t>
            </a:r>
            <a:endParaRPr lang="ar" dirty="0"/>
          </a:p>
        </p:txBody>
      </p:sp>
    </p:spTree>
    <p:extLst>
      <p:ext uri="{BB962C8B-B14F-4D97-AF65-F5344CB8AC3E}">
        <p14:creationId xmlns:p14="http://schemas.microsoft.com/office/powerpoint/2010/main" val="3795120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Current Structure Diagram 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075450"/>
            <a:ext cx="8229600" cy="73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For </a:t>
            </a:r>
            <a:r>
              <a:rPr lang="en-IN" dirty="0" smtClean="0"/>
              <a:t>R</a:t>
            </a:r>
            <a:r>
              <a:rPr lang="en-IN" dirty="0" smtClean="0"/>
              <a:t>egular </a:t>
            </a:r>
            <a:r>
              <a:rPr lang="en-IN" dirty="0"/>
              <a:t>u</a:t>
            </a:r>
            <a:r>
              <a:rPr lang="ar" dirty="0" smtClean="0"/>
              <a:t>sers</a:t>
            </a:r>
            <a:endParaRPr lang="ar" dirty="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74" y="1751325"/>
            <a:ext cx="6718075" cy="3341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7104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Current Structure Diagram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200" y="1112225"/>
            <a:ext cx="8229600" cy="73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For Enterprise </a:t>
            </a:r>
            <a:r>
              <a:rPr lang="en-IN" dirty="0"/>
              <a:t>u</a:t>
            </a:r>
            <a:r>
              <a:rPr lang="ar" dirty="0" smtClean="0"/>
              <a:t>ser</a:t>
            </a:r>
            <a:r>
              <a:rPr lang="en-IN" dirty="0" smtClean="0"/>
              <a:t>s</a:t>
            </a:r>
            <a:endParaRPr lang="ar" dirty="0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5" y="1993974"/>
            <a:ext cx="8928674" cy="2962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166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ar" dirty="0"/>
              <a:t>Current </a:t>
            </a:r>
            <a:r>
              <a:rPr lang="ar" dirty="0" smtClean="0"/>
              <a:t>Sequence Diagram</a:t>
            </a:r>
            <a:r>
              <a:rPr lang="en-IN" dirty="0"/>
              <a:t/>
            </a:r>
            <a:br>
              <a:rPr lang="en-IN" dirty="0"/>
            </a:br>
            <a:r>
              <a:rPr lang="en-IN" sz="2800" dirty="0" smtClean="0"/>
              <a:t>(Scenario 1)</a:t>
            </a:r>
            <a:endParaRPr lang="ar" sz="2800" dirty="0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787" y="1200175"/>
            <a:ext cx="59531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1280350" y="3830025"/>
            <a:ext cx="165599" cy="938399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694150" y="4108175"/>
            <a:ext cx="662399" cy="3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ar" sz="1000"/>
              <a:t>Loop 3 times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96700" y="4481250"/>
            <a:ext cx="6357599" cy="74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6578375" y="3644675"/>
            <a:ext cx="761699" cy="4634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ar"/>
              <a:t>Total :</a:t>
            </a:r>
          </a:p>
          <a:p>
            <a:pPr>
              <a:spcBef>
                <a:spcPts val="0"/>
              </a:spcBef>
              <a:buNone/>
            </a:pPr>
            <a:r>
              <a:rPr lang="ar"/>
              <a:t>80 min</a:t>
            </a:r>
          </a:p>
        </p:txBody>
      </p:sp>
    </p:spTree>
    <p:extLst>
      <p:ext uri="{BB962C8B-B14F-4D97-AF65-F5344CB8AC3E}">
        <p14:creationId xmlns:p14="http://schemas.microsoft.com/office/powerpoint/2010/main" val="4229270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1749</Words>
  <Application>Microsoft Office PowerPoint</Application>
  <PresentationFormat>On-screen Show (16:9)</PresentationFormat>
  <Paragraphs>430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Aharoni</vt:lpstr>
      <vt:lpstr>Aldhabi</vt:lpstr>
      <vt:lpstr>Algerian</vt:lpstr>
      <vt:lpstr>Arial</vt:lpstr>
      <vt:lpstr>Comic Sans MS</vt:lpstr>
      <vt:lpstr>Trebuchet MS</vt:lpstr>
      <vt:lpstr>wave</vt:lpstr>
      <vt:lpstr>Wardrobe  A Fashion network</vt:lpstr>
      <vt:lpstr>Elevator Pitch</vt:lpstr>
      <vt:lpstr>Problem Scenario</vt:lpstr>
      <vt:lpstr>PowerPoint Presentation</vt:lpstr>
      <vt:lpstr>Problem Statement</vt:lpstr>
      <vt:lpstr>Solution Statement</vt:lpstr>
      <vt:lpstr>Current Structure Diagram </vt:lpstr>
      <vt:lpstr>Current Structure Diagram</vt:lpstr>
      <vt:lpstr>Current Sequence Diagram (Scenario 1)</vt:lpstr>
      <vt:lpstr>Solution: Use Case Diagram</vt:lpstr>
      <vt:lpstr>Solution: Structure Diagram</vt:lpstr>
      <vt:lpstr>Solution: Structure Diagram</vt:lpstr>
      <vt:lpstr>Solution: Sequence Diagram (Scenario1)</vt:lpstr>
      <vt:lpstr>Solution: Sequence Diagram</vt:lpstr>
      <vt:lpstr>Technology Enabler</vt:lpstr>
      <vt:lpstr>Convolutional Neural Network</vt:lpstr>
      <vt:lpstr>Convolutional Neural Network</vt:lpstr>
      <vt:lpstr>Prototype </vt:lpstr>
      <vt:lpstr>How to sign up for it ?</vt:lpstr>
      <vt:lpstr>Home Screen </vt:lpstr>
      <vt:lpstr>Wardrobe </vt:lpstr>
      <vt:lpstr>Scenario 1</vt:lpstr>
      <vt:lpstr>Upload photos </vt:lpstr>
      <vt:lpstr>Scenario 2</vt:lpstr>
      <vt:lpstr>PowerPoint Presentation</vt:lpstr>
      <vt:lpstr>Extra Features</vt:lpstr>
      <vt:lpstr>Cost Analysis</vt:lpstr>
      <vt:lpstr>Cost Analysis</vt:lpstr>
      <vt:lpstr>Cost Analysis</vt:lpstr>
      <vt:lpstr>Revenue Analysis</vt:lpstr>
      <vt:lpstr>Break-Even Point</vt:lpstr>
      <vt:lpstr>Metrics of Success</vt:lpstr>
      <vt:lpstr>Specs / Rules</vt:lpstr>
      <vt:lpstr>Phases - Revenue Generation</vt:lpstr>
      <vt:lpstr>Phases - Product Development</vt:lpstr>
      <vt:lpstr>Porter Five Forces Analysis</vt:lpstr>
      <vt:lpstr>Benefits</vt:lpstr>
      <vt:lpstr>Future scope</vt:lpstr>
      <vt:lpstr>Future scope</vt:lpstr>
      <vt:lpstr>Alternative solution</vt:lpstr>
      <vt:lpstr>Alternative solution</vt:lpstr>
      <vt:lpstr>Wardrobe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Wardrobe  Dressing Recommendation application</dc:title>
  <cp:lastModifiedBy>Sai Teja Yerapothina</cp:lastModifiedBy>
  <cp:revision>96</cp:revision>
  <dcterms:modified xsi:type="dcterms:W3CDTF">2015-09-08T21:39:49Z</dcterms:modified>
</cp:coreProperties>
</file>